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Shape 2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Shape 11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Shape 1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Shape 1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Shape 11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Shape 1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Shape 1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Shape 12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Shape 13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Shape 13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Shape 14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Shape 14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Shape 14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Shape 14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Shape 15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Shape 16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Shape 16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Shape 17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Shape 17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Shape 2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Shape 2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Shape 3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Shape 3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Shape 3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Shape 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Shape 4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Shape 4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Shape 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Shape 5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Shape 5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Shape 5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Shape 6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Shape 6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Shape 6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Shape 6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Shape 7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Shape 7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Shape 72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Shape 8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Shape 8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Shape 8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Shape 9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Shape 9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Shape 9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Shape 9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Shape 10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Shape 10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Shape 10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Shape 10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Relationship Id="rId5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Relationship Id="rId4" Type="http://schemas.openxmlformats.org/officeDocument/2006/relationships/image" Target="../media/image3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g"/><Relationship Id="rId4" Type="http://schemas.openxmlformats.org/officeDocument/2006/relationships/image" Target="../media/image2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2.jpg"/><Relationship Id="rId5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3.pn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Artificial Neural Networks</a:t>
            </a:r>
            <a:endParaRPr/>
          </a:p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Nicktming</a:t>
            </a:r>
            <a:r>
              <a:rPr b="1" lang="en-GB" sz="1400"/>
              <a:t>.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816025" y="1248775"/>
            <a:ext cx="4116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计算图的导数: 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结果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0000" y="1166275"/>
            <a:ext cx="3906876" cy="361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888" y="3464075"/>
            <a:ext cx="27527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877850" y="2089550"/>
            <a:ext cx="3474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目标:</a:t>
            </a:r>
            <a:r>
              <a:rPr lang="en-GB"/>
              <a:t>给出a,b,c 把</a:t>
            </a:r>
            <a:r>
              <a:rPr lang="en-GB"/>
              <a:t>目标J变小到0.1以下 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gradient_test_3.py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816025" y="1248775"/>
            <a:ext cx="8023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讨论 W</a:t>
            </a:r>
            <a:r>
              <a:rPr baseline="30000" lang="en-GB" sz="24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x + b </a:t>
            </a:r>
            <a:endParaRPr baseline="3000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890225" y="1953600"/>
            <a:ext cx="7183500" cy="29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最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简单的 f(x) = w1 * x + b1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Loss_function : (y_prediction - y)2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Cost_function : 1/2m * mean(loss_function)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重要: 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find(w1, b1) to minimize cost_function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dw1 = 1/m * sum(y</a:t>
            </a:r>
            <a:r>
              <a:rPr baseline="30000" lang="en-GB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_prediction - y</a:t>
            </a:r>
            <a:r>
              <a:rPr baseline="30000" lang="en-GB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) * x</a:t>
            </a:r>
            <a:r>
              <a:rPr baseline="30000" lang="en-GB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baseline="30000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db1  =  1/m * sum(y</a:t>
            </a:r>
            <a:r>
              <a:rPr baseline="30000" lang="en-GB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_prediction - y</a:t>
            </a:r>
            <a:r>
              <a:rPr baseline="30000" lang="en-GB" sz="1800"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)   where 1 &lt;= i &lt;= m (num of points)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/>
        </p:nvSpPr>
        <p:spPr>
          <a:xfrm>
            <a:off x="816025" y="1248775"/>
            <a:ext cx="8023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例子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 : f(x) = 3x + 5</a:t>
            </a:r>
            <a:endParaRPr baseline="3000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3275"/>
            <a:ext cx="4063766" cy="30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491" y="1943275"/>
            <a:ext cx="4063766" cy="30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816025" y="1248775"/>
            <a:ext cx="80232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例子 : f(x) = 3x + 5  </a:t>
            </a:r>
            <a:r>
              <a:rPr lang="en-GB"/>
              <a:t>gradient_test_6.py</a:t>
            </a:r>
            <a:endParaRPr baseline="3000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3275"/>
            <a:ext cx="5317482" cy="30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249" y="3362000"/>
            <a:ext cx="346752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Shape 2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9238" y="2043347"/>
            <a:ext cx="3467550" cy="12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75" y="1780400"/>
            <a:ext cx="4298725" cy="170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262" y="3583725"/>
            <a:ext cx="3638550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853125" y="1310600"/>
            <a:ext cx="6973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f(x) = w1 * x + b1</a:t>
            </a:r>
            <a:r>
              <a:rPr lang="en-GB" sz="1800"/>
              <a:t>外层再加入一个Sigmoid函数h(x).</a:t>
            </a:r>
            <a:endParaRPr sz="1800"/>
          </a:p>
        </p:txBody>
      </p:sp>
      <p:sp>
        <p:nvSpPr>
          <p:cNvPr id="276" name="Shape 276"/>
          <p:cNvSpPr txBox="1"/>
          <p:nvPr/>
        </p:nvSpPr>
        <p:spPr>
          <a:xfrm>
            <a:off x="1075675" y="4240925"/>
            <a:ext cx="3511200" cy="6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h’(x) = h(x) * (1 - h(x))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Shape 277"/>
          <p:cNvSpPr txBox="1"/>
          <p:nvPr/>
        </p:nvSpPr>
        <p:spPr>
          <a:xfrm>
            <a:off x="5019850" y="1924025"/>
            <a:ext cx="4043400" cy="29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求y对w的</a:t>
            </a:r>
            <a:r>
              <a:rPr b="1" lang="en-GB" sz="1800"/>
              <a:t>导数:</a:t>
            </a:r>
            <a:endParaRPr b="1"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</a:t>
            </a:r>
            <a:r>
              <a:rPr lang="en-GB"/>
              <a:t>y/da = 1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da/dz = (1 - h(z)) * h(z)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dz/dw1 = x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dz/db1  = 1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--------</a:t>
            </a:r>
            <a:r>
              <a:rPr lang="en-GB"/>
              <a:t>--&gt;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dy/dw1=dy/da * da/dz * dz/dw1=1*h(z)*(1-h(z))*x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dy/db1 =dy/da * da/dz * dz/db1=1*h(z)*(1-h(z))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853125" y="1310600"/>
            <a:ext cx="6973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激励函数: 一般都是非线性函数 </a:t>
            </a:r>
            <a:endParaRPr sz="1800"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75" y="1895700"/>
            <a:ext cx="4790328" cy="30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Shape 284"/>
          <p:cNvSpPr txBox="1"/>
          <p:nvPr/>
        </p:nvSpPr>
        <p:spPr>
          <a:xfrm>
            <a:off x="5536200" y="2031700"/>
            <a:ext cx="3264000" cy="26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为什么需要非线性函数: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如果是线性激励函数的话,整个网络还是线性方程.可以表示成: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(参数)x</a:t>
            </a:r>
            <a:r>
              <a:rPr baseline="-25000" lang="en-GB"/>
              <a:t>1 </a:t>
            </a:r>
            <a:r>
              <a:rPr lang="en-GB"/>
              <a:t>+ (参数)x</a:t>
            </a:r>
            <a:r>
              <a:rPr baseline="-25000" lang="en-GB"/>
              <a:t>2</a:t>
            </a:r>
            <a:r>
              <a:rPr lang="en-GB"/>
              <a:t> + … + (参数)x</a:t>
            </a:r>
            <a:r>
              <a:rPr baseline="-25000" lang="en-GB"/>
              <a:t>n</a:t>
            </a:r>
            <a:endParaRPr baseline="-25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853125" y="1310600"/>
            <a:ext cx="6973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ANN: Artificial neural network</a:t>
            </a:r>
            <a:endParaRPr sz="1800"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00" y="2046400"/>
            <a:ext cx="3748806" cy="25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725" y="2757225"/>
            <a:ext cx="4218925" cy="176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853125" y="1310600"/>
            <a:ext cx="6973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例子: cost_function : </a:t>
            </a:r>
            <a:r>
              <a:rPr lang="en-GB" sz="1800"/>
              <a:t>Least squares(</a:t>
            </a:r>
            <a:r>
              <a:rPr b="1" lang="en-GB" sz="1800"/>
              <a:t>最小平方法</a:t>
            </a:r>
            <a:r>
              <a:rPr lang="en-GB" sz="1800"/>
              <a:t>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150" y="1780400"/>
            <a:ext cx="5576901" cy="30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/>
        </p:nvSpPr>
        <p:spPr>
          <a:xfrm>
            <a:off x="853125" y="1310600"/>
            <a:ext cx="76782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例子: cost_function : </a:t>
            </a:r>
            <a:r>
              <a:rPr lang="en-GB" sz="1800"/>
              <a:t>Least squares(</a:t>
            </a:r>
            <a:r>
              <a:rPr b="1" lang="en-GB" sz="1800"/>
              <a:t>最小平方法</a:t>
            </a:r>
            <a:r>
              <a:rPr lang="en-GB" sz="1800"/>
              <a:t>) num_of_samples=1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25" y="2052450"/>
            <a:ext cx="4675524" cy="27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5353700" y="1780400"/>
            <a:ext cx="3790200" cy="32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forward: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 = [[x1, x2, x3]] shape=[1,3]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 = [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 [W11, W12]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</a:t>
            </a:r>
            <a:r>
              <a:rPr lang="en-GB"/>
              <a:t>[W21, W22]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 [W31, W32]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    ] 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</a:t>
            </a:r>
            <a:r>
              <a:rPr b="1" lang="en-GB"/>
              <a:t>hape = [3, 2]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 = </a:t>
            </a:r>
            <a:r>
              <a:rPr lang="en-GB"/>
              <a:t>np.dot(X, W) = [[y1, y2]]. </a:t>
            </a:r>
            <a:r>
              <a:rPr b="1" lang="en-GB"/>
              <a:t>shape = [1, 2]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</a:t>
            </a:r>
            <a:r>
              <a:rPr lang="en-GB"/>
              <a:t>o = sigmoid(y) = [[yo1, yo2]] </a:t>
            </a:r>
            <a:r>
              <a:rPr b="1" lang="en-GB"/>
              <a:t>shape = [1, 2]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/>
        </p:nvSpPr>
        <p:spPr>
          <a:xfrm>
            <a:off x="853125" y="1310600"/>
            <a:ext cx="6973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例子: cost_function : </a:t>
            </a:r>
            <a:r>
              <a:rPr lang="en-GB" sz="1800"/>
              <a:t>Least squares(</a:t>
            </a:r>
            <a:r>
              <a:rPr b="1" lang="en-GB" sz="1800"/>
              <a:t>最小平方法</a:t>
            </a:r>
            <a:r>
              <a:rPr lang="en-GB" sz="1800"/>
              <a:t>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150" y="1100425"/>
            <a:ext cx="2931050" cy="1026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/>
        </p:nvSpPr>
        <p:spPr>
          <a:xfrm>
            <a:off x="2287525" y="2194750"/>
            <a:ext cx="6367500" cy="29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求导: h(x) = sigmoid  Y1,Y2是样本数据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r>
              <a:rPr lang="en-GB"/>
              <a:t>d</a:t>
            </a:r>
            <a:r>
              <a:rPr lang="en-GB"/>
              <a:t>c/dyo1 = (yo1 - Y1)/m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dc/dyo2 = (yo2 - Y2)/m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dyo1/dy1= h(y1)(1-h(y1))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dyo2/dy2= h(y2)(1-h(y2))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Y1 = x1*W11+x2*W21+x3*W31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Y2 = x1*W12+x2*W22+x3*W32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dy1/dw11=x1;dy1/dw21=x2;dy1/dw31=x3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dy2/dw12=x1;dy2/dw22=x2;dy2/dw32=x3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/>
          </a:p>
        </p:txBody>
      </p:sp>
      <p:sp>
        <p:nvSpPr>
          <p:cNvPr id="312" name="Shape 312"/>
          <p:cNvSpPr txBox="1"/>
          <p:nvPr/>
        </p:nvSpPr>
        <p:spPr>
          <a:xfrm>
            <a:off x="5749350" y="2658375"/>
            <a:ext cx="3338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dc/dyo = [[dc/dyo1, dc/dyo2]]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5749350" y="3338325"/>
            <a:ext cx="2744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dyo/dy = [[dyo1/dy1, dyo2/dy2]]</a:t>
            </a:r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296750" y="2299750"/>
            <a:ext cx="19413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目标: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想要知道W对cost_func的影响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[dc/dw11   dc/dw12]       [dc/dw21   dc/dw22]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[dc/dw31   dc/dw32]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/>
        </p:nvSpPr>
        <p:spPr>
          <a:xfrm>
            <a:off x="828400" y="1285875"/>
            <a:ext cx="7925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神经网络: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150" y="1871100"/>
            <a:ext cx="4893897" cy="31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/>
        </p:nvSpPr>
        <p:spPr>
          <a:xfrm>
            <a:off x="853125" y="1310600"/>
            <a:ext cx="6973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例子: cost_function : </a:t>
            </a:r>
            <a:r>
              <a:rPr lang="en-GB" sz="1800"/>
              <a:t>Least squares(</a:t>
            </a:r>
            <a:r>
              <a:rPr b="1" lang="en-GB" sz="1800"/>
              <a:t>最小平方法</a:t>
            </a:r>
            <a:r>
              <a:rPr lang="en-GB" sz="1800"/>
              <a:t>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775" y="2085200"/>
            <a:ext cx="5192461" cy="30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/>
        </p:nvSpPr>
        <p:spPr>
          <a:xfrm>
            <a:off x="853125" y="1310600"/>
            <a:ext cx="6973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例子: cost_function : </a:t>
            </a:r>
            <a:r>
              <a:rPr lang="en-GB" sz="1800"/>
              <a:t>Least squares(</a:t>
            </a:r>
            <a:r>
              <a:rPr b="1" lang="en-GB" sz="1800"/>
              <a:t>最小平方法</a:t>
            </a:r>
            <a:r>
              <a:rPr lang="en-GB" sz="1800"/>
              <a:t>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075" y="1897138"/>
            <a:ext cx="2192817" cy="305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642" y="3144500"/>
            <a:ext cx="24669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853125" y="1310600"/>
            <a:ext cx="6973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例子: num_of_samples = m (m &gt; 1) m = 2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25" y="1833900"/>
            <a:ext cx="4599782" cy="30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6305725" y="1941175"/>
            <a:ext cx="2312100" cy="28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结论: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与m=1的导数公式是一样 不用做改变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853125" y="1310600"/>
            <a:ext cx="69735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Tensorflow 实现神经网络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1200" y="1780400"/>
            <a:ext cx="2990488" cy="30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/>
        </p:nvSpPr>
        <p:spPr>
          <a:xfrm>
            <a:off x="828400" y="1285875"/>
            <a:ext cx="7925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导数(derivatives):该函数曲线在这一点上的切线斜率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125" y="1952625"/>
            <a:ext cx="35909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307467" y="1264800"/>
            <a:ext cx="252959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75" y="3016850"/>
            <a:ext cx="3873851" cy="11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816025" y="1248775"/>
            <a:ext cx="7925400" cy="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复合函数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导数: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链式法则(Chain Rule)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062655" y="1100425"/>
            <a:ext cx="25295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964400" y="1790850"/>
            <a:ext cx="7678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复合函数对自变量的导数，等于已知函数对中间变量的导数，乘以中间变量对自变量的导数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816025" y="1248775"/>
            <a:ext cx="7925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偏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导数: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存在多个变量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964400" y="1790850"/>
            <a:ext cx="76782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每个变量的导数(对于结果有多大影响)</a:t>
            </a:r>
            <a:endParaRPr/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00" y="2432725"/>
            <a:ext cx="474345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/>
        </p:nvSpPr>
        <p:spPr>
          <a:xfrm>
            <a:off x="816025" y="1248775"/>
            <a:ext cx="79254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梯度: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多变量微分的一般化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每个变量的导数(对于结果有多大影响)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000" y="1790875"/>
            <a:ext cx="562927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050" y="2323450"/>
            <a:ext cx="7581900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816025" y="3771075"/>
            <a:ext cx="76659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例子: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f(x) = 3x^2 + 4x + 5  </a:t>
            </a:r>
            <a:r>
              <a:rPr lang="en-GB"/>
              <a:t>找到一个x使得f(x)变小    x := x - a * f’(x)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J(w, b)  want to find w,b that minimize J(w, b)    w := w - a * dw;  b := b - a * db.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/>
        </p:nvSpPr>
        <p:spPr>
          <a:xfrm>
            <a:off x="816025" y="1248775"/>
            <a:ext cx="51189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例子1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f(x) = </a:t>
            </a:r>
            <a:r>
              <a:rPr lang="en-GB"/>
              <a:t>3x</a:t>
            </a:r>
            <a:r>
              <a:rPr baseline="30000" lang="en-GB"/>
              <a:t>2</a:t>
            </a:r>
            <a:r>
              <a:rPr lang="en-GB"/>
              <a:t> + 4x + 5 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890225" y="1953600"/>
            <a:ext cx="48903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给出</a:t>
            </a:r>
            <a:r>
              <a:rPr lang="en-GB"/>
              <a:t>一个起点(start_x) 和步长(step)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如何利用</a:t>
            </a:r>
            <a:r>
              <a:rPr b="1" lang="en-GB"/>
              <a:t>梯度下降法</a:t>
            </a:r>
            <a:r>
              <a:rPr lang="en-GB"/>
              <a:t>去寻找到可以使f(x)</a:t>
            </a:r>
            <a:r>
              <a:rPr b="1" lang="en-GB"/>
              <a:t>变小</a:t>
            </a:r>
            <a:r>
              <a:rPr lang="en-GB"/>
              <a:t>？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导数: </a:t>
            </a:r>
            <a:r>
              <a:rPr lang="en-GB"/>
              <a:t>d</a:t>
            </a:r>
            <a:r>
              <a:rPr lang="en-GB"/>
              <a:t>x = 6x + 4  </a:t>
            </a:r>
            <a:r>
              <a:rPr lang="en-GB"/>
              <a:t>x := x - a * f’(x)   gradient_test_1.py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600" y="2649000"/>
            <a:ext cx="3286400" cy="24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663" y="1327000"/>
            <a:ext cx="2904275" cy="140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0413" y="3159125"/>
            <a:ext cx="4810125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/>
        </p:nvSpPr>
        <p:spPr>
          <a:xfrm>
            <a:off x="816025" y="1248775"/>
            <a:ext cx="51189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例子2: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f(x, y) = </a:t>
            </a:r>
            <a:r>
              <a:rPr lang="en-GB"/>
              <a:t>3x</a:t>
            </a:r>
            <a:r>
              <a:rPr baseline="30000" lang="en-GB"/>
              <a:t>2</a:t>
            </a:r>
            <a:r>
              <a:rPr lang="en-GB"/>
              <a:t> + 4y</a:t>
            </a:r>
            <a:r>
              <a:rPr baseline="30000" lang="en-GB"/>
              <a:t>2</a:t>
            </a:r>
            <a:r>
              <a:rPr lang="en-GB"/>
              <a:t> + 5 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890225" y="1953600"/>
            <a:ext cx="43644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给出一个起点(start_x, start_y) 和步长(step)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如何利用</a:t>
            </a:r>
            <a:r>
              <a:rPr b="1" lang="en-GB"/>
              <a:t>梯度下降法</a:t>
            </a:r>
            <a:r>
              <a:rPr lang="en-GB"/>
              <a:t>去寻找到可以使f(x, y)</a:t>
            </a:r>
            <a:r>
              <a:rPr b="1" lang="en-GB"/>
              <a:t>变小</a:t>
            </a:r>
            <a:r>
              <a:rPr lang="en-GB"/>
              <a:t>？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导数: dx = 6x   dy = 8y  gradient_test_3.py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225" y="2977800"/>
            <a:ext cx="3584575" cy="210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638" y="2455075"/>
            <a:ext cx="3584574" cy="268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363" y="873925"/>
            <a:ext cx="42291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816025" y="1248775"/>
            <a:ext cx="4116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计算图的导数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753475"/>
            <a:ext cx="8839200" cy="163654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754225" y="3390025"/>
            <a:ext cx="8283900" cy="17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规定: dx 表示 J 对 变量 x 的偏导 (因为我们只关注各个变量对最终J的结果会产生怎样的影响)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v = 3; dv/da = 1; dv/du = 1; du/db = c; du/dc = b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a = dv * dv/da = 3;                                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db = dv * dv/du * du/db = 3*1*b = 6;    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dc = dv * dv/du * du/dc  = 3*1*c = 9     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6182075" y="3993625"/>
            <a:ext cx="2559300" cy="102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a:5-&gt;J:33    a:5.1-&gt;33.3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b:3-&gt;J:33    b:3.1-&gt;33.6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c:2-&gt;J:33    c:2.1-&gt;33.9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